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266" r:id="rId2"/>
    <p:sldId id="257" r:id="rId3"/>
    <p:sldId id="275" r:id="rId4"/>
    <p:sldId id="276" r:id="rId5"/>
    <p:sldId id="277" r:id="rId6"/>
    <p:sldId id="278" r:id="rId7"/>
    <p:sldId id="281" r:id="rId8"/>
    <p:sldId id="282" r:id="rId9"/>
    <p:sldId id="283" r:id="rId10"/>
    <p:sldId id="284" r:id="rId11"/>
    <p:sldId id="285" r:id="rId12"/>
    <p:sldId id="286" r:id="rId13"/>
    <p:sldId id="508" r:id="rId14"/>
    <p:sldId id="531" r:id="rId15"/>
    <p:sldId id="527" r:id="rId16"/>
    <p:sldId id="534" r:id="rId17"/>
    <p:sldId id="535" r:id="rId18"/>
    <p:sldId id="575" r:id="rId19"/>
    <p:sldId id="572" r:id="rId20"/>
    <p:sldId id="536" r:id="rId21"/>
    <p:sldId id="655" r:id="rId22"/>
    <p:sldId id="518" r:id="rId23"/>
    <p:sldId id="556" r:id="rId24"/>
    <p:sldId id="663" r:id="rId25"/>
    <p:sldId id="671" r:id="rId26"/>
    <p:sldId id="691" r:id="rId27"/>
    <p:sldId id="700" r:id="rId28"/>
    <p:sldId id="701" r:id="rId29"/>
    <p:sldId id="366" r:id="rId30"/>
    <p:sldId id="382" r:id="rId31"/>
    <p:sldId id="287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616" autoAdjust="0"/>
  </p:normalViewPr>
  <p:slideViewPr>
    <p:cSldViewPr snapToGrid="0">
      <p:cViewPr varScale="1">
        <p:scale>
          <a:sx n="70" d="100"/>
          <a:sy n="70" d="100"/>
        </p:scale>
        <p:origin x="1066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7B2C4-E2AC-4CDD-AD1D-007F87835AD9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FA21F-4DBC-4405-91EA-00DFBFE98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176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278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4380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587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>
            <a:extLst>
              <a:ext uri="{FF2B5EF4-FFF2-40B4-BE49-F238E27FC236}">
                <a16:creationId xmlns:a16="http://schemas.microsoft.com/office/drawing/2014/main" id="{45D7D3A6-22FC-4E08-9E7D-35BF7E43898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Notes Placeholder 2">
            <a:extLst>
              <a:ext uri="{FF2B5EF4-FFF2-40B4-BE49-F238E27FC236}">
                <a16:creationId xmlns:a16="http://schemas.microsoft.com/office/drawing/2014/main" id="{6F9F178E-B59F-4DA8-81B1-C2EA1DE6B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Values Attitude and Life Style Model</a:t>
            </a:r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976F4A1E-97AA-468A-A236-E605952A2D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i="1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1655D82B-AD8C-41D9-8EBD-F94D41A842BA}" type="slidenum">
              <a:rPr lang="en-US" altLang="en-US" sz="1200" i="0"/>
              <a:pPr/>
              <a:t>19</a:t>
            </a:fld>
            <a:endParaRPr lang="en-US" altLang="en-US" sz="1200" i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>
            <a:extLst>
              <a:ext uri="{FF2B5EF4-FFF2-40B4-BE49-F238E27FC236}">
                <a16:creationId xmlns:a16="http://schemas.microsoft.com/office/drawing/2014/main" id="{E29DBEF4-62CB-4BEA-B463-F072219D7A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1C1FF4F-6427-4BFA-A57D-4666AC3BFCDE}" type="slidenum">
              <a:rPr lang="en-US" altLang="en-US" sz="1200">
                <a:latin typeface="Arial" panose="020B0604020202020204" pitchFamily="34" charset="0"/>
              </a:rPr>
              <a:pPr eaLnBrk="1" hangingPunct="1"/>
              <a:t>30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27651" name="Rectangle 2">
            <a:extLst>
              <a:ext uri="{FF2B5EF4-FFF2-40B4-BE49-F238E27FC236}">
                <a16:creationId xmlns:a16="http://schemas.microsoft.com/office/drawing/2014/main" id="{A153730A-E598-443D-AD71-C4D06A86B19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>
            <a:extLst>
              <a:ext uri="{FF2B5EF4-FFF2-40B4-BE49-F238E27FC236}">
                <a16:creationId xmlns:a16="http://schemas.microsoft.com/office/drawing/2014/main" id="{B395F17B-1308-41FB-A2AA-0645AE8BC7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183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13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790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5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98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00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1735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892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FA21F-4DBC-4405-91EA-00DFBFE98A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855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661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55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597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25856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5410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77778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269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875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2281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0" y="609600"/>
            <a:ext cx="12192000" cy="571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B792ED4F-0495-4A29-8FD5-BE9A4AD91F3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 </a:t>
            </a:r>
            <a:r>
              <a:rPr lang="en-US" altLang="en-US" b="1">
                <a:solidFill>
                  <a:srgbClr val="000066"/>
                </a:solidFill>
              </a:rPr>
              <a:t>8- </a:t>
            </a:r>
            <a:fld id="{50A6854F-9DB6-4B0D-AEE6-EF3280EF9FF4}" type="slidenum">
              <a:rPr lang="en-US" altLang="en-US" b="1" smtClean="0">
                <a:solidFill>
                  <a:srgbClr val="000066"/>
                </a:solidFill>
              </a:rPr>
              <a:pPr>
                <a:defRPr/>
              </a:pPr>
              <a:t>‹#›</a:t>
            </a:fld>
            <a:endParaRPr lang="en-US" altLang="en-US" b="1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217106"/>
      </p:ext>
    </p:extLst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577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620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93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31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43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081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7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085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1AF7AD8-121E-4A45-BD03-17C01DD4AC8A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D39E6C5-D16B-4351-A6D1-577354696F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4693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8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90337" y="428332"/>
            <a:ext cx="11129192" cy="731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cap="none" dirty="0">
                <a:solidFill>
                  <a:srgbClr val="002060"/>
                </a:solidFill>
              </a:rPr>
              <a:t>Step 4: Managing customer relationship &amp; Capturing Customer Value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01710" y="1592239"/>
            <a:ext cx="4380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/>
              <a:t>Customer Value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6210" y="1126387"/>
            <a:ext cx="6475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Customer Relationship Management (CRM)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01710" y="2058091"/>
            <a:ext cx="4380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/>
              <a:t>Customer Satisfaction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01710" y="2524634"/>
            <a:ext cx="5980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/>
              <a:t>Customer Relationship levels &amp; tools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6210" y="3722826"/>
            <a:ext cx="7713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Customer engagement marketing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6210" y="3256974"/>
            <a:ext cx="9409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Customer Engagement in today’s digital &amp; social media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6209" y="4196754"/>
            <a:ext cx="7713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Partner Relationship Management</a:t>
            </a:r>
          </a:p>
        </p:txBody>
      </p:sp>
    </p:spTree>
    <p:extLst>
      <p:ext uri="{BB962C8B-B14F-4D97-AF65-F5344CB8AC3E}">
        <p14:creationId xmlns:p14="http://schemas.microsoft.com/office/powerpoint/2010/main" val="3869380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35172" y="428332"/>
            <a:ext cx="11129192" cy="731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cap="none" dirty="0">
                <a:solidFill>
                  <a:srgbClr val="002060"/>
                </a:solidFill>
              </a:rPr>
              <a:t>Step 5: Capturing value from customers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6210" y="1126387"/>
            <a:ext cx="7618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Creating Customer Loyalty &amp; Retention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6211" y="2068549"/>
            <a:ext cx="7713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Building customer equity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6211" y="1602697"/>
            <a:ext cx="9409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Growing share of Customer</a:t>
            </a:r>
          </a:p>
        </p:txBody>
      </p:sp>
    </p:spTree>
    <p:extLst>
      <p:ext uri="{BB962C8B-B14F-4D97-AF65-F5344CB8AC3E}">
        <p14:creationId xmlns:p14="http://schemas.microsoft.com/office/powerpoint/2010/main" val="3470792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35172" y="428332"/>
            <a:ext cx="11129192" cy="731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cap="none" dirty="0">
                <a:solidFill>
                  <a:srgbClr val="002060"/>
                </a:solidFill>
              </a:rPr>
              <a:t>The Changing Marketing Landscape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6210" y="1126387"/>
            <a:ext cx="7618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Digital Age: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6210" y="3722135"/>
            <a:ext cx="11852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Sustainable marketing: The call for more environmental &amp; social responsibility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6210" y="3256283"/>
            <a:ext cx="9409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Rapid globalization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98419" y="1612853"/>
            <a:ext cx="4380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Online marketing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98419" y="2094125"/>
            <a:ext cx="4380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Mobile marketing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98419" y="2586848"/>
            <a:ext cx="5980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Social media marketing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7057" t="52374" r="37414" b="5299"/>
          <a:stretch/>
        </p:blipFill>
        <p:spPr>
          <a:xfrm>
            <a:off x="2469090" y="1682313"/>
            <a:ext cx="428625" cy="2853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45049" t="44353" r="44307" b="16589"/>
          <a:stretch/>
        </p:blipFill>
        <p:spPr>
          <a:xfrm rot="5400000">
            <a:off x="2572008" y="2110416"/>
            <a:ext cx="222789" cy="4300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1937" y="2623757"/>
            <a:ext cx="282931" cy="28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621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  <p:bldP spid="6" grpId="0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Number Placeholder 3">
            <a:extLst>
              <a:ext uri="{FF2B5EF4-FFF2-40B4-BE49-F238E27FC236}">
                <a16:creationId xmlns:a16="http://schemas.microsoft.com/office/drawing/2014/main" id="{375CB76B-D05E-4EF8-9572-91C6FCA2A4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AF6CA697-7870-497D-A6B6-EDD00D0F2780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45E25D05-C576-43C5-BF37-0CAD390AA0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09800" y="8382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Definition</a:t>
            </a:r>
          </a:p>
        </p:txBody>
      </p:sp>
      <p:sp>
        <p:nvSpPr>
          <p:cNvPr id="307203" name="Rectangle 3">
            <a:extLst>
              <a:ext uri="{FF2B5EF4-FFF2-40B4-BE49-F238E27FC236}">
                <a16:creationId xmlns:a16="http://schemas.microsoft.com/office/drawing/2014/main" id="{E0CC2D1A-069E-4DBB-93AB-1509CE51E3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33299" y="1905000"/>
            <a:ext cx="9971313" cy="3886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3200" dirty="0">
                <a:solidFill>
                  <a:schemeClr val="tx1"/>
                </a:solidFill>
              </a:rPr>
              <a:t>Market Segmentation: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800" dirty="0">
                <a:solidFill>
                  <a:schemeClr val="tx1"/>
                </a:solidFill>
              </a:rPr>
              <a:t>Dividing a market into distinct groups with distinct needs, characteristics, or behavior who might require separate products or marketing mixes.</a:t>
            </a:r>
          </a:p>
        </p:txBody>
      </p:sp>
      <p:sp>
        <p:nvSpPr>
          <p:cNvPr id="6149" name="Rectangle 4">
            <a:extLst>
              <a:ext uri="{FF2B5EF4-FFF2-40B4-BE49-F238E27FC236}">
                <a16:creationId xmlns:a16="http://schemas.microsoft.com/office/drawing/2014/main" id="{F0AE9DAB-E089-4526-8894-8B2FF7FF8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1905000"/>
            <a:ext cx="6629400" cy="76200"/>
          </a:xfrm>
          <a:prstGeom prst="rect">
            <a:avLst/>
          </a:prstGeom>
          <a:gradFill rotWithShape="0">
            <a:gsLst>
              <a:gs pos="0">
                <a:srgbClr val="3366FF"/>
              </a:gs>
              <a:gs pos="50000">
                <a:srgbClr val="99CCFF"/>
              </a:gs>
              <a:gs pos="100000">
                <a:srgbClr val="3366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b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7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7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03" grpId="0" build="p" bldLvl="2" autoUpdateAnimBg="0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2">
            <a:extLst>
              <a:ext uri="{FF2B5EF4-FFF2-40B4-BE49-F238E27FC236}">
                <a16:creationId xmlns:a16="http://schemas.microsoft.com/office/drawing/2014/main" id="{8F70C89C-4670-4A6C-BA98-AD7868BE88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86461E34-2336-43FB-AA65-021AA65D18F4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0DB58D86-C139-4101-99F0-05EFACE3A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457201"/>
            <a:ext cx="9144000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dirty="0">
                <a:latin typeface="Tahoma" panose="020B0604030504040204" pitchFamily="34" charset="0"/>
              </a:rPr>
              <a:t>Steps in Market </a:t>
            </a:r>
            <a:br>
              <a:rPr lang="en-US" altLang="en-US" sz="2800" dirty="0">
                <a:latin typeface="Tahoma" panose="020B0604030504040204" pitchFamily="34" charset="0"/>
              </a:rPr>
            </a:br>
            <a:r>
              <a:rPr lang="en-US" altLang="en-US" sz="2800" dirty="0">
                <a:latin typeface="Tahoma" panose="020B0604030504040204" pitchFamily="34" charset="0"/>
              </a:rPr>
              <a:t>Segmentation, Targeting, and Positioning </a:t>
            </a:r>
            <a:br>
              <a:rPr lang="en-US" altLang="en-US" sz="2800" dirty="0">
                <a:latin typeface="Tahoma" panose="020B0604030504040204" pitchFamily="34" charset="0"/>
              </a:rPr>
            </a:br>
            <a:br>
              <a:rPr lang="en-US" altLang="en-US" sz="1400" dirty="0">
                <a:solidFill>
                  <a:srgbClr val="000066"/>
                </a:solidFill>
                <a:latin typeface="Tahoma" panose="020B0604030504040204" pitchFamily="34" charset="0"/>
              </a:rPr>
            </a:br>
            <a:endParaRPr lang="en-US" altLang="en-US" sz="1400" dirty="0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pic>
        <p:nvPicPr>
          <p:cNvPr id="330757" name="Picture 5" descr="C:\WINDOWS\Desktop\NewJPGs\kotler+f08-01.jpg">
            <a:extLst>
              <a:ext uri="{FF2B5EF4-FFF2-40B4-BE49-F238E27FC236}">
                <a16:creationId xmlns:a16="http://schemas.microsoft.com/office/drawing/2014/main" id="{A8960E49-EFE0-4DD3-8C75-ADD8495919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537" y="1926772"/>
            <a:ext cx="10338925" cy="1959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0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Number Placeholder 4">
            <a:extLst>
              <a:ext uri="{FF2B5EF4-FFF2-40B4-BE49-F238E27FC236}">
                <a16:creationId xmlns:a16="http://schemas.microsoft.com/office/drawing/2014/main" id="{469643BB-00A6-4D6C-B87E-533D3F629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5772CCEA-278D-4423-8D42-D2004382A712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79039AC6-51AE-4C12-876D-78460DDB10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5469" y="154818"/>
            <a:ext cx="8534400" cy="1507067"/>
          </a:xfrm>
        </p:spPr>
        <p:txBody>
          <a:bodyPr/>
          <a:lstStyle/>
          <a:p>
            <a:pPr eaLnBrk="1" hangingPunct="1"/>
            <a:r>
              <a:rPr lang="en-US" altLang="en-US" dirty="0"/>
              <a:t>Market Segmentation</a:t>
            </a:r>
          </a:p>
        </p:txBody>
      </p:sp>
      <p:sp>
        <p:nvSpPr>
          <p:cNvPr id="326660" name="Rectangle 4">
            <a:extLst>
              <a:ext uri="{FF2B5EF4-FFF2-40B4-BE49-F238E27FC236}">
                <a16:creationId xmlns:a16="http://schemas.microsoft.com/office/drawing/2014/main" id="{47A97947-A0DB-4879-86AD-51A4E8185B01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1032554" y="1661885"/>
            <a:ext cx="9189131" cy="3037114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2400" dirty="0">
                <a:solidFill>
                  <a:schemeClr val="tx1"/>
                </a:solidFill>
              </a:rPr>
              <a:t>Geographical segmentation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2400" dirty="0">
                <a:solidFill>
                  <a:schemeClr val="tx1"/>
                </a:solidFill>
              </a:rPr>
              <a:t>Demographic segmentation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2400" dirty="0">
                <a:solidFill>
                  <a:schemeClr val="tx1"/>
                </a:solidFill>
              </a:rPr>
              <a:t>Psychographic segmentation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2400" dirty="0">
                <a:solidFill>
                  <a:schemeClr val="tx1"/>
                </a:solidFill>
              </a:rPr>
              <a:t>Behavioral segmentation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6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66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66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6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66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66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6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66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66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6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66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66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6660" grpId="0" build="p" bldLvl="2" autoUpdateAnimBg="0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>
            <a:extLst>
              <a:ext uri="{FF2B5EF4-FFF2-40B4-BE49-F238E27FC236}">
                <a16:creationId xmlns:a16="http://schemas.microsoft.com/office/drawing/2014/main" id="{BE660243-16BB-4563-825D-C095178C7B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EC7349E1-8F3B-4FB5-B5F9-AF1EEF220335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sp>
        <p:nvSpPr>
          <p:cNvPr id="333828" name="Rectangle 1028">
            <a:extLst>
              <a:ext uri="{FF2B5EF4-FFF2-40B4-BE49-F238E27FC236}">
                <a16:creationId xmlns:a16="http://schemas.microsoft.com/office/drawing/2014/main" id="{A3236DBB-7DD0-42C1-8F4D-909886E758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6880" y="391886"/>
            <a:ext cx="9103519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Geographic </a:t>
            </a:r>
            <a:b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</a:br>
            <a: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Segmentation Variables</a:t>
            </a:r>
          </a:p>
        </p:txBody>
      </p:sp>
      <p:sp>
        <p:nvSpPr>
          <p:cNvPr id="333830" name="Rectangle 1030">
            <a:extLst>
              <a:ext uri="{FF2B5EF4-FFF2-40B4-BE49-F238E27FC236}">
                <a16:creationId xmlns:a16="http://schemas.microsoft.com/office/drawing/2014/main" id="{9A448F61-0971-40DC-ADF2-4232112CF0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9212" y="2451213"/>
            <a:ext cx="3505200" cy="284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City Size</a:t>
            </a:r>
          </a:p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Neighborhood</a:t>
            </a:r>
          </a:p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Density</a:t>
            </a:r>
          </a:p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Climate</a:t>
            </a:r>
          </a:p>
        </p:txBody>
      </p:sp>
      <p:sp>
        <p:nvSpPr>
          <p:cNvPr id="333832" name="Rectangle 1032">
            <a:extLst>
              <a:ext uri="{FF2B5EF4-FFF2-40B4-BE49-F238E27FC236}">
                <a16:creationId xmlns:a16="http://schemas.microsoft.com/office/drawing/2014/main" id="{8AD53DB2-B076-4765-832D-BCC58347D8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2451213"/>
            <a:ext cx="3505200" cy="284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World Region or Country</a:t>
            </a:r>
          </a:p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U.S. Region</a:t>
            </a:r>
          </a:p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State</a:t>
            </a:r>
          </a:p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City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3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3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38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38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338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38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38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38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38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38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338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338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38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38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338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338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3830" grpId="0" build="p" autoUpdateAnimBg="0" advAuto="0"/>
      <p:bldP spid="333832" grpId="0" build="p" autoUpdateAnimBg="0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3">
            <a:extLst>
              <a:ext uri="{FF2B5EF4-FFF2-40B4-BE49-F238E27FC236}">
                <a16:creationId xmlns:a16="http://schemas.microsoft.com/office/drawing/2014/main" id="{4358513A-38A6-4118-B1FA-1785288C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3F166DA3-D756-421C-8A53-1EB3DB7335B6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sp>
        <p:nvSpPr>
          <p:cNvPr id="334852" name="Rectangle 4">
            <a:extLst>
              <a:ext uri="{FF2B5EF4-FFF2-40B4-BE49-F238E27FC236}">
                <a16:creationId xmlns:a16="http://schemas.microsoft.com/office/drawing/2014/main" id="{D388F1DF-2D2C-48BD-B65E-0D2B99B059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7962" y="620486"/>
            <a:ext cx="6842352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Demographic </a:t>
            </a:r>
            <a:b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</a:br>
            <a: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Segmentation Variables</a:t>
            </a:r>
          </a:p>
        </p:txBody>
      </p:sp>
      <p:sp>
        <p:nvSpPr>
          <p:cNvPr id="334855" name="Rectangle 7">
            <a:extLst>
              <a:ext uri="{FF2B5EF4-FFF2-40B4-BE49-F238E27FC236}">
                <a16:creationId xmlns:a16="http://schemas.microsoft.com/office/drawing/2014/main" id="{89978CD7-FF6F-4DE1-B3A1-B2DD16079E62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2383971" y="2348897"/>
            <a:ext cx="3505200" cy="3276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Clr>
                <a:srgbClr val="CC0000"/>
              </a:buClr>
              <a:defRPr/>
            </a:pPr>
            <a:r>
              <a:rPr lang="en-US" sz="2800" dirty="0">
                <a:solidFill>
                  <a:schemeClr val="tx1"/>
                </a:solidFill>
              </a:rPr>
              <a:t>Age</a:t>
            </a:r>
          </a:p>
          <a:p>
            <a:pPr eaLnBrk="1" hangingPunct="1">
              <a:lnSpc>
                <a:spcPct val="90000"/>
              </a:lnSpc>
              <a:buClr>
                <a:srgbClr val="CC0000"/>
              </a:buClr>
              <a:defRPr/>
            </a:pPr>
            <a:r>
              <a:rPr lang="en-US" sz="2800" dirty="0">
                <a:solidFill>
                  <a:schemeClr val="tx1"/>
                </a:solidFill>
              </a:rPr>
              <a:t>Gender</a:t>
            </a:r>
          </a:p>
          <a:p>
            <a:pPr eaLnBrk="1" hangingPunct="1">
              <a:lnSpc>
                <a:spcPct val="90000"/>
              </a:lnSpc>
              <a:buClr>
                <a:srgbClr val="CC0000"/>
              </a:buClr>
              <a:defRPr/>
            </a:pPr>
            <a:r>
              <a:rPr lang="en-US" sz="2800" dirty="0">
                <a:solidFill>
                  <a:schemeClr val="tx1"/>
                </a:solidFill>
              </a:rPr>
              <a:t>Family size</a:t>
            </a:r>
          </a:p>
          <a:p>
            <a:pPr eaLnBrk="1" hangingPunct="1">
              <a:lnSpc>
                <a:spcPct val="90000"/>
              </a:lnSpc>
              <a:buClr>
                <a:srgbClr val="CC0000"/>
              </a:buClr>
              <a:defRPr/>
            </a:pPr>
            <a:r>
              <a:rPr lang="en-US" sz="2800" dirty="0">
                <a:solidFill>
                  <a:schemeClr val="tx1"/>
                </a:solidFill>
              </a:rPr>
              <a:t>Family life cycle</a:t>
            </a:r>
          </a:p>
          <a:p>
            <a:pPr eaLnBrk="1" hangingPunct="1">
              <a:lnSpc>
                <a:spcPct val="90000"/>
              </a:lnSpc>
              <a:buClr>
                <a:srgbClr val="CC0000"/>
              </a:buClr>
              <a:defRPr/>
            </a:pPr>
            <a:r>
              <a:rPr lang="en-US" sz="2800" dirty="0">
                <a:solidFill>
                  <a:schemeClr val="tx1"/>
                </a:solidFill>
              </a:rPr>
              <a:t>Income</a:t>
            </a:r>
          </a:p>
          <a:p>
            <a:pPr eaLnBrk="1" hangingPunct="1">
              <a:lnSpc>
                <a:spcPct val="90000"/>
              </a:lnSpc>
              <a:buClr>
                <a:srgbClr val="CC0000"/>
              </a:buClr>
              <a:defRPr/>
            </a:pPr>
            <a:r>
              <a:rPr lang="en-US" sz="2800" dirty="0">
                <a:solidFill>
                  <a:schemeClr val="tx1"/>
                </a:solidFill>
              </a:rPr>
              <a:t>Race</a:t>
            </a:r>
          </a:p>
        </p:txBody>
      </p:sp>
      <p:sp>
        <p:nvSpPr>
          <p:cNvPr id="334856" name="Rectangle 8">
            <a:extLst>
              <a:ext uri="{FF2B5EF4-FFF2-40B4-BE49-F238E27FC236}">
                <a16:creationId xmlns:a16="http://schemas.microsoft.com/office/drawing/2014/main" id="{27D8413C-D0A8-4ACF-896A-64D7E714CA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2412999"/>
            <a:ext cx="3962400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2800" dirty="0"/>
              <a:t>Occupation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2800" dirty="0"/>
              <a:t>Education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2800" dirty="0"/>
              <a:t>Religion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2800" dirty="0"/>
              <a:t>Generation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2800" dirty="0"/>
              <a:t>Nationality</a:t>
            </a:r>
          </a:p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defRPr/>
            </a:pPr>
            <a:endParaRPr lang="en-US" sz="3200" b="1" dirty="0"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endParaRPr lang="en-US" sz="3200" b="1" dirty="0"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4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4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48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48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348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48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48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48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48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48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348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348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4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4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348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348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48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48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48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348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48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348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4855" grpId="0" build="p" autoUpdateAnimBg="0" advAuto="0"/>
      <p:bldP spid="334856" grpId="0" build="p" autoUpdateAnimBg="0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3">
            <a:extLst>
              <a:ext uri="{FF2B5EF4-FFF2-40B4-BE49-F238E27FC236}">
                <a16:creationId xmlns:a16="http://schemas.microsoft.com/office/drawing/2014/main" id="{4358513A-38A6-4118-B1FA-1785288C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3F166DA3-D756-421C-8A53-1EB3DB7335B6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sp>
        <p:nvSpPr>
          <p:cNvPr id="334852" name="Rectangle 4">
            <a:extLst>
              <a:ext uri="{FF2B5EF4-FFF2-40B4-BE49-F238E27FC236}">
                <a16:creationId xmlns:a16="http://schemas.microsoft.com/office/drawing/2014/main" id="{D388F1DF-2D2C-48BD-B65E-0D2B99B059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7962" y="620486"/>
            <a:ext cx="6842352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Psychographic</a:t>
            </a:r>
            <a:b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</a:br>
            <a: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Segmentation Variables</a:t>
            </a:r>
          </a:p>
        </p:txBody>
      </p:sp>
      <p:sp>
        <p:nvSpPr>
          <p:cNvPr id="334855" name="Rectangle 7">
            <a:extLst>
              <a:ext uri="{FF2B5EF4-FFF2-40B4-BE49-F238E27FC236}">
                <a16:creationId xmlns:a16="http://schemas.microsoft.com/office/drawing/2014/main" id="{89978CD7-FF6F-4DE1-B3A1-B2DD16079E62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2525484" y="1820636"/>
            <a:ext cx="7663543" cy="3276600"/>
          </a:xfrm>
        </p:spPr>
        <p:txBody>
          <a:bodyPr>
            <a:normAutofit/>
          </a:bodyPr>
          <a:lstStyle/>
          <a:p>
            <a:pPr lvl="1">
              <a:lnSpc>
                <a:spcPct val="90000"/>
              </a:lnSpc>
              <a:defRPr/>
            </a:pPr>
            <a:r>
              <a:rPr lang="en-US" sz="2800" dirty="0">
                <a:solidFill>
                  <a:schemeClr val="tx1"/>
                </a:solidFill>
              </a:rPr>
              <a:t>Lifestyle</a:t>
            </a:r>
          </a:p>
          <a:p>
            <a:pPr lvl="1">
              <a:lnSpc>
                <a:spcPct val="90000"/>
              </a:lnSpc>
              <a:defRPr/>
            </a:pPr>
            <a:r>
              <a:rPr lang="en-US" sz="2800" dirty="0">
                <a:solidFill>
                  <a:schemeClr val="tx1"/>
                </a:solidFill>
              </a:rPr>
              <a:t>Social class, and </a:t>
            </a:r>
          </a:p>
          <a:p>
            <a:pPr lvl="1">
              <a:lnSpc>
                <a:spcPct val="90000"/>
              </a:lnSpc>
              <a:defRPr/>
            </a:pPr>
            <a:r>
              <a:rPr lang="en-US" sz="2800" dirty="0">
                <a:solidFill>
                  <a:schemeClr val="tx1"/>
                </a:solidFill>
              </a:rPr>
              <a:t>Personality-based segmentation</a:t>
            </a:r>
          </a:p>
        </p:txBody>
      </p:sp>
    </p:spTree>
    <p:extLst>
      <p:ext uri="{BB962C8B-B14F-4D97-AF65-F5344CB8AC3E}">
        <p14:creationId xmlns:p14="http://schemas.microsoft.com/office/powerpoint/2010/main" val="952532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4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4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48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48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348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48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4855" grpId="0" build="p" autoUpdateAnimBg="0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Number Placeholder 2">
            <a:extLst>
              <a:ext uri="{FF2B5EF4-FFF2-40B4-BE49-F238E27FC236}">
                <a16:creationId xmlns:a16="http://schemas.microsoft.com/office/drawing/2014/main" id="{B3FA9B74-3C3E-4997-891C-43E3646C97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3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ED0A8311-D1CB-4FBE-A47A-FB6427870570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pic>
        <p:nvPicPr>
          <p:cNvPr id="13315" name="Picture 2" descr="http://www.marketing91.com/wp-content/uploads/2011/12/Vals-framework.jpg">
            <a:extLst>
              <a:ext uri="{FF2B5EF4-FFF2-40B4-BE49-F238E27FC236}">
                <a16:creationId xmlns:a16="http://schemas.microsoft.com/office/drawing/2014/main" id="{3B48A179-B315-49CB-99F3-20844E06BB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381001"/>
            <a:ext cx="4648200" cy="639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38908" y="415653"/>
            <a:ext cx="6104777" cy="73164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dirty="0"/>
              <a:t>WHAT IS marketing?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6037" y="2398374"/>
            <a:ext cx="11757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Marketing, more than any other business function, deals with customers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6037" y="2948458"/>
            <a:ext cx="11757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It is the whole biz seen from the point of view of the final result-the </a:t>
            </a:r>
            <a:r>
              <a:rPr lang="en-US" sz="2000" i="1" dirty="0">
                <a:solidFill>
                  <a:srgbClr val="FFC000"/>
                </a:solidFill>
              </a:rPr>
              <a:t>customer’s point of view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6037" y="1375500"/>
            <a:ext cx="11757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Marketing is not only selling and advertising</a:t>
            </a:r>
            <a:endParaRPr lang="en-US" sz="2000" b="1" i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6037" y="1916968"/>
            <a:ext cx="11757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Marketing is not a specialized activity at all; it encompasses the entire business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6037" y="3489926"/>
            <a:ext cx="11757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It is not just your product, price, promotion &amp; distribution …</a:t>
            </a:r>
            <a:endParaRPr lang="en-US" sz="2000" b="1" i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6034" y="4173891"/>
            <a:ext cx="11757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Marketing is the process by which companies </a:t>
            </a:r>
            <a:r>
              <a:rPr lang="en-US" sz="2000" i="1" dirty="0">
                <a:solidFill>
                  <a:srgbClr val="FFC000"/>
                </a:solidFill>
              </a:rPr>
              <a:t>engage customers</a:t>
            </a:r>
            <a:r>
              <a:rPr lang="en-US" sz="2000" dirty="0">
                <a:solidFill>
                  <a:srgbClr val="FFC000"/>
                </a:solidFill>
              </a:rPr>
              <a:t>, </a:t>
            </a:r>
            <a:r>
              <a:rPr lang="en-US" sz="2000" i="1" dirty="0">
                <a:solidFill>
                  <a:srgbClr val="FFC000"/>
                </a:solidFill>
              </a:rPr>
              <a:t>build strong customer relationships</a:t>
            </a:r>
            <a:r>
              <a:rPr lang="en-US" sz="2000" dirty="0">
                <a:solidFill>
                  <a:srgbClr val="FFC000"/>
                </a:solidFill>
              </a:rPr>
              <a:t>, </a:t>
            </a:r>
            <a:r>
              <a:rPr lang="en-US" sz="2000" i="1" dirty="0">
                <a:solidFill>
                  <a:srgbClr val="FFC000"/>
                </a:solidFill>
              </a:rPr>
              <a:t>create customer value</a:t>
            </a:r>
            <a:r>
              <a:rPr lang="en-US" sz="2000" i="1" dirty="0">
                <a:solidFill>
                  <a:srgbClr val="00B0F0"/>
                </a:solidFill>
              </a:rPr>
              <a:t> </a:t>
            </a:r>
            <a:r>
              <a:rPr lang="en-US" sz="2000" dirty="0"/>
              <a:t>to </a:t>
            </a:r>
            <a:r>
              <a:rPr lang="en-US" sz="2000" i="1" dirty="0">
                <a:solidFill>
                  <a:srgbClr val="FFC000"/>
                </a:solidFill>
              </a:rPr>
              <a:t>capture value from customer </a:t>
            </a:r>
            <a:r>
              <a:rPr lang="en-US" sz="2000" dirty="0"/>
              <a:t>in return</a:t>
            </a:r>
          </a:p>
        </p:txBody>
      </p:sp>
    </p:spTree>
    <p:extLst>
      <p:ext uri="{BB962C8B-B14F-4D97-AF65-F5344CB8AC3E}">
        <p14:creationId xmlns:p14="http://schemas.microsoft.com/office/powerpoint/2010/main" val="3802760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Number Placeholder 3">
            <a:extLst>
              <a:ext uri="{FF2B5EF4-FFF2-40B4-BE49-F238E27FC236}">
                <a16:creationId xmlns:a16="http://schemas.microsoft.com/office/drawing/2014/main" id="{82FD4F6F-7422-4E24-9F8C-D411B114F2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3E414059-44D9-48DF-8D51-C09A0B074AEB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sp>
        <p:nvSpPr>
          <p:cNvPr id="335876" name="Rectangle 4">
            <a:extLst>
              <a:ext uri="{FF2B5EF4-FFF2-40B4-BE49-F238E27FC236}">
                <a16:creationId xmlns:a16="http://schemas.microsoft.com/office/drawing/2014/main" id="{80ACCA45-3867-482D-8C1B-A8F6A03C65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9943" y="413657"/>
            <a:ext cx="5710238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>
              <a:defRPr/>
            </a:pPr>
            <a: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Behavioral </a:t>
            </a:r>
            <a:b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</a:br>
            <a:r>
              <a:rPr 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Segmentation Variables</a:t>
            </a:r>
          </a:p>
        </p:txBody>
      </p:sp>
      <p:sp>
        <p:nvSpPr>
          <p:cNvPr id="335877" name="Rectangle 5">
            <a:extLst>
              <a:ext uri="{FF2B5EF4-FFF2-40B4-BE49-F238E27FC236}">
                <a16:creationId xmlns:a16="http://schemas.microsoft.com/office/drawing/2014/main" id="{99030CD3-6E67-4F1B-82E5-2786393DD9A5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2209800" y="2242457"/>
            <a:ext cx="3505200" cy="3048000"/>
          </a:xfrm>
        </p:spPr>
        <p:txBody>
          <a:bodyPr/>
          <a:lstStyle/>
          <a:p>
            <a:pPr eaLnBrk="1" hangingPunct="1">
              <a:buClr>
                <a:srgbClr val="CC0000"/>
              </a:buClr>
              <a:defRPr/>
            </a:pPr>
            <a:r>
              <a:rPr lang="en-US" sz="3200" dirty="0">
                <a:solidFill>
                  <a:schemeClr val="tx1"/>
                </a:solidFill>
              </a:rPr>
              <a:t>Occasions</a:t>
            </a:r>
          </a:p>
          <a:p>
            <a:pPr eaLnBrk="1" hangingPunct="1">
              <a:buClr>
                <a:srgbClr val="CC0000"/>
              </a:buClr>
              <a:defRPr/>
            </a:pPr>
            <a:r>
              <a:rPr lang="en-US" sz="3200" dirty="0">
                <a:solidFill>
                  <a:schemeClr val="tx1"/>
                </a:solidFill>
              </a:rPr>
              <a:t>Benefits</a:t>
            </a:r>
          </a:p>
          <a:p>
            <a:pPr eaLnBrk="1" hangingPunct="1">
              <a:buClr>
                <a:srgbClr val="CC0000"/>
              </a:buClr>
              <a:defRPr/>
            </a:pPr>
            <a:r>
              <a:rPr lang="en-US" sz="3200" dirty="0">
                <a:solidFill>
                  <a:schemeClr val="tx1"/>
                </a:solidFill>
              </a:rPr>
              <a:t>Frequency of use</a:t>
            </a:r>
          </a:p>
          <a:p>
            <a:pPr eaLnBrk="1" hangingPunct="1">
              <a:buClr>
                <a:srgbClr val="CC0000"/>
              </a:buClr>
              <a:defRPr/>
            </a:pP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35878" name="Rectangle 6">
            <a:extLst>
              <a:ext uri="{FF2B5EF4-FFF2-40B4-BE49-F238E27FC236}">
                <a16:creationId xmlns:a16="http://schemas.microsoft.com/office/drawing/2014/main" id="{350FB5AC-B97E-4DF3-A881-6E616BEE08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2012" y="2242457"/>
            <a:ext cx="39624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3200" dirty="0"/>
              <a:t>Readiness Stage</a:t>
            </a:r>
          </a:p>
          <a:p>
            <a:pPr marL="342900" indent="-342900">
              <a:spcBef>
                <a:spcPct val="20000"/>
              </a:spcBef>
              <a:buClr>
                <a:srgbClr val="CC0000"/>
              </a:buClr>
              <a:buSzPct val="75000"/>
              <a:buBlip>
                <a:blip r:embed="rId2"/>
              </a:buBlip>
              <a:defRPr/>
            </a:pPr>
            <a:r>
              <a:rPr lang="en-US" sz="3200" dirty="0"/>
              <a:t>Attitude Toward the Product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58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58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58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58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358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58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58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58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58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58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5877" grpId="0" build="p" autoUpdateAnimBg="0" advAuto="0"/>
      <p:bldP spid="335878" grpId="0" build="p" autoUpdateAnimBg="0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5">
            <a:extLst>
              <a:ext uri="{FF2B5EF4-FFF2-40B4-BE49-F238E27FC236}">
                <a16:creationId xmlns:a16="http://schemas.microsoft.com/office/drawing/2014/main" id="{42D3E557-69D5-4197-8D6D-49FA29D89F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40126" y="446616"/>
            <a:ext cx="8534400" cy="1507067"/>
          </a:xfrm>
        </p:spPr>
        <p:txBody>
          <a:bodyPr/>
          <a:lstStyle/>
          <a:p>
            <a:r>
              <a:rPr lang="en-US" altLang="en-US" dirty="0"/>
              <a:t>Target Marketing</a:t>
            </a:r>
          </a:p>
        </p:txBody>
      </p:sp>
      <p:sp>
        <p:nvSpPr>
          <p:cNvPr id="22531" name="Slide Number Placeholder 4">
            <a:extLst>
              <a:ext uri="{FF2B5EF4-FFF2-40B4-BE49-F238E27FC236}">
                <a16:creationId xmlns:a16="http://schemas.microsoft.com/office/drawing/2014/main" id="{A4825768-D2FA-4046-8FD2-7D7C91C2D3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8565FB0B-22E3-4F46-8095-A90277036206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pic>
        <p:nvPicPr>
          <p:cNvPr id="22532" name="Picture 2" descr="http://perworks.com/wp-content/uploads/2011/10/TargetMarketTarget.jpg">
            <a:extLst>
              <a:ext uri="{FF2B5EF4-FFF2-40B4-BE49-F238E27FC236}">
                <a16:creationId xmlns:a16="http://schemas.microsoft.com/office/drawing/2014/main" id="{8F1946D0-DE53-4C0F-A0E3-F63A4E597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1" y="2362200"/>
            <a:ext cx="3305175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3">
            <a:extLst>
              <a:ext uri="{FF2B5EF4-FFF2-40B4-BE49-F238E27FC236}">
                <a16:creationId xmlns:a16="http://schemas.microsoft.com/office/drawing/2014/main" id="{2D0AA830-F348-4D1B-8A98-9D51FB74E8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410078D8-A7C8-422A-BD67-738FCE77DDE9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sp>
        <p:nvSpPr>
          <p:cNvPr id="23555" name="Rectangle 2">
            <a:extLst>
              <a:ext uri="{FF2B5EF4-FFF2-40B4-BE49-F238E27FC236}">
                <a16:creationId xmlns:a16="http://schemas.microsoft.com/office/drawing/2014/main" id="{B6BCCDFA-9F31-46B2-9C52-5D7C809FF6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09800" y="381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Target Marketing</a:t>
            </a:r>
          </a:p>
        </p:txBody>
      </p:sp>
      <p:sp>
        <p:nvSpPr>
          <p:cNvPr id="317443" name="Rectangle 3">
            <a:extLst>
              <a:ext uri="{FF2B5EF4-FFF2-40B4-BE49-F238E27FC236}">
                <a16:creationId xmlns:a16="http://schemas.microsoft.com/office/drawing/2014/main" id="{1D24CCAF-6859-49A4-AED0-132C66C567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70314" y="1306286"/>
            <a:ext cx="8316686" cy="45720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>
                <a:solidFill>
                  <a:schemeClr val="tx1"/>
                </a:solidFill>
              </a:rPr>
              <a:t>Choosing a Target Marketing Strategy 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Requires Consideration of:</a:t>
            </a:r>
          </a:p>
          <a:p>
            <a:pPr lvl="1" eaLnBrk="1" hangingPunct="1">
              <a:defRPr/>
            </a:pPr>
            <a:r>
              <a:rPr lang="en-US" sz="2400" dirty="0">
                <a:solidFill>
                  <a:schemeClr val="tx1"/>
                </a:solidFill>
              </a:rPr>
              <a:t>Company resources</a:t>
            </a:r>
          </a:p>
          <a:p>
            <a:pPr lvl="1" eaLnBrk="1" hangingPunct="1">
              <a:defRPr/>
            </a:pPr>
            <a:r>
              <a:rPr lang="en-US" sz="2400" dirty="0">
                <a:solidFill>
                  <a:schemeClr val="tx1"/>
                </a:solidFill>
              </a:rPr>
              <a:t>The degree of product variability</a:t>
            </a:r>
          </a:p>
          <a:p>
            <a:pPr lvl="1" eaLnBrk="1" hangingPunct="1">
              <a:defRPr/>
            </a:pPr>
            <a:r>
              <a:rPr lang="en-US" sz="2400" dirty="0">
                <a:solidFill>
                  <a:schemeClr val="tx1"/>
                </a:solidFill>
              </a:rPr>
              <a:t>Product’s life-cycle stage</a:t>
            </a:r>
          </a:p>
          <a:p>
            <a:pPr lvl="1" eaLnBrk="1" hangingPunct="1">
              <a:defRPr/>
            </a:pPr>
            <a:r>
              <a:rPr lang="en-US" sz="2400" dirty="0">
                <a:solidFill>
                  <a:schemeClr val="tx1"/>
                </a:solidFill>
              </a:rPr>
              <a:t>Market variability</a:t>
            </a:r>
          </a:p>
          <a:p>
            <a:pPr lvl="1" eaLnBrk="1" hangingPunct="1">
              <a:defRPr/>
            </a:pPr>
            <a:r>
              <a:rPr lang="en-US" sz="2400" dirty="0">
                <a:solidFill>
                  <a:schemeClr val="tx1"/>
                </a:solidFill>
              </a:rPr>
              <a:t>Competitors’ marketing strategies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7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7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7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7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7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7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17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17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7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7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17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17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43" grpId="0" build="p" bldLvl="2" autoUpdateAnimBg="0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1">
            <a:extLst>
              <a:ext uri="{FF2B5EF4-FFF2-40B4-BE49-F238E27FC236}">
                <a16:creationId xmlns:a16="http://schemas.microsoft.com/office/drawing/2014/main" id="{B37DBA79-CFFE-4627-ABDC-C7C1C01333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FB5AA42C-1A8B-4BF5-92B2-6174CD398311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2F5D1288-1A8A-4CCB-AB7B-A5DDB51D8809}"/>
              </a:ext>
            </a:extLst>
          </p:cNvPr>
          <p:cNvSpPr txBox="1">
            <a:spLocks noChangeArrowheads="1"/>
          </p:cNvSpPr>
          <p:nvPr/>
        </p:nvSpPr>
        <p:spPr>
          <a:xfrm>
            <a:off x="1752600" y="304800"/>
            <a:ext cx="8458200" cy="1143000"/>
          </a:xfrm>
          <a:prstGeom prst="rect">
            <a:avLst/>
          </a:prstGeom>
        </p:spPr>
        <p:txBody>
          <a:bodyPr/>
          <a:lstStyle/>
          <a:p>
            <a:pPr algn="ctr" eaLnBrk="1" hangingPunct="1">
              <a:lnSpc>
                <a:spcPct val="85000"/>
              </a:lnSpc>
              <a:defRPr/>
            </a:pPr>
            <a:r>
              <a:rPr lang="en-US" sz="2800" b="1" kern="0" dirty="0">
                <a:solidFill>
                  <a:srgbClr val="000099"/>
                </a:solidFill>
                <a:latin typeface="+mj-lt"/>
                <a:ea typeface="+mj-ea"/>
                <a:cs typeface="+mj-cs"/>
              </a:rPr>
              <a:t>Patterns of Target Market Selection:  </a:t>
            </a:r>
            <a:br>
              <a:rPr lang="en-US" sz="2800" b="1" kern="0" dirty="0">
                <a:solidFill>
                  <a:srgbClr val="000099"/>
                </a:solidFill>
                <a:latin typeface="+mj-lt"/>
                <a:ea typeface="+mj-ea"/>
                <a:cs typeface="+mj-cs"/>
              </a:rPr>
            </a:br>
            <a:r>
              <a:rPr lang="en-US" sz="2800" b="1" kern="0" dirty="0">
                <a:solidFill>
                  <a:srgbClr val="000099"/>
                </a:solidFill>
                <a:latin typeface="+mj-lt"/>
                <a:ea typeface="+mj-ea"/>
                <a:cs typeface="+mj-cs"/>
              </a:rPr>
              <a:t>Product x Market Matrices</a:t>
            </a:r>
          </a:p>
        </p:txBody>
      </p:sp>
      <p:pic>
        <p:nvPicPr>
          <p:cNvPr id="24580" name="Picture 5" descr="fig8">
            <a:extLst>
              <a:ext uri="{FF2B5EF4-FFF2-40B4-BE49-F238E27FC236}">
                <a16:creationId xmlns:a16="http://schemas.microsoft.com/office/drawing/2014/main" id="{E5013E24-6B7C-4CAF-A2E4-7D7131BDC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906"/>
          <a:stretch>
            <a:fillRect/>
          </a:stretch>
        </p:blipFill>
        <p:spPr bwMode="auto">
          <a:xfrm>
            <a:off x="2667001" y="1520825"/>
            <a:ext cx="1700213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1" name="Picture 8" descr="fig8">
            <a:extLst>
              <a:ext uri="{FF2B5EF4-FFF2-40B4-BE49-F238E27FC236}">
                <a16:creationId xmlns:a16="http://schemas.microsoft.com/office/drawing/2014/main" id="{B122C4DC-F478-4079-80F1-0DEE15B8A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71" r="-32068" b="60001"/>
          <a:stretch>
            <a:fillRect/>
          </a:stretch>
        </p:blipFill>
        <p:spPr bwMode="auto">
          <a:xfrm>
            <a:off x="5029201" y="1597025"/>
            <a:ext cx="2259013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2" name="Picture 7" descr="fig8">
            <a:extLst>
              <a:ext uri="{FF2B5EF4-FFF2-40B4-BE49-F238E27FC236}">
                <a16:creationId xmlns:a16="http://schemas.microsoft.com/office/drawing/2014/main" id="{705FA54D-A771-4E29-916C-301B16AE07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70" r="903" b="41539"/>
          <a:stretch>
            <a:fillRect/>
          </a:stretch>
        </p:blipFill>
        <p:spPr bwMode="auto">
          <a:xfrm>
            <a:off x="7391400" y="1749425"/>
            <a:ext cx="1862138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3" name="Picture 8" descr="fig8">
            <a:extLst>
              <a:ext uri="{FF2B5EF4-FFF2-40B4-BE49-F238E27FC236}">
                <a16:creationId xmlns:a16="http://schemas.microsoft.com/office/drawing/2014/main" id="{854F451D-3B8F-4F97-A956-FD8B1E7FF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512" r="-2727" b="21539"/>
          <a:stretch>
            <a:fillRect/>
          </a:stretch>
        </p:blipFill>
        <p:spPr bwMode="auto">
          <a:xfrm>
            <a:off x="3581401" y="4416425"/>
            <a:ext cx="1814513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4" name="Picture 7" descr="fig8">
            <a:extLst>
              <a:ext uri="{FF2B5EF4-FFF2-40B4-BE49-F238E27FC236}">
                <a16:creationId xmlns:a16="http://schemas.microsoft.com/office/drawing/2014/main" id="{9F97D102-16FB-4804-B6F6-557E8D0D0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879" t="78462"/>
          <a:stretch>
            <a:fillRect/>
          </a:stretch>
        </p:blipFill>
        <p:spPr bwMode="auto">
          <a:xfrm>
            <a:off x="5943600" y="4416426"/>
            <a:ext cx="2209800" cy="213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3">
            <a:extLst>
              <a:ext uri="{FF2B5EF4-FFF2-40B4-BE49-F238E27FC236}">
                <a16:creationId xmlns:a16="http://schemas.microsoft.com/office/drawing/2014/main" id="{6C862415-7BCD-49EC-A93D-1B8D9F1CD83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13559D55-70BB-475C-8465-347066F7DC1D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pic>
        <p:nvPicPr>
          <p:cNvPr id="25603" name="Picture 2" descr="http://www.findtheedge.com/wp-content/uploads/2015/07/1200-brand-positioning-strategy.png">
            <a:extLst>
              <a:ext uri="{FF2B5EF4-FFF2-40B4-BE49-F238E27FC236}">
                <a16:creationId xmlns:a16="http://schemas.microsoft.com/office/drawing/2014/main" id="{2573C785-97CA-4172-A8CF-BF88ED007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66800"/>
            <a:ext cx="9253538" cy="485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>
            <a:extLst>
              <a:ext uri="{FF2B5EF4-FFF2-40B4-BE49-F238E27FC236}">
                <a16:creationId xmlns:a16="http://schemas.microsoft.com/office/drawing/2014/main" id="{972F54E9-0E45-4ACA-AB86-57E5621C65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Beauty soap</a:t>
            </a: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BAF8EDC2-8614-49A8-A96C-009FF4B1AC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16E68DF6-2E10-437D-93FB-601ECABECE6B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000">
              <a:solidFill>
                <a:srgbClr val="000066"/>
              </a:solidFill>
            </a:endParaRPr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D9C5B021-5D33-42FE-A7F8-E7D28FADBE24}"/>
              </a:ext>
            </a:extLst>
          </p:cNvPr>
          <p:cNvGrpSpPr>
            <a:grpSpLocks/>
          </p:cNvGrpSpPr>
          <p:nvPr/>
        </p:nvGrpSpPr>
        <p:grpSpPr bwMode="auto">
          <a:xfrm>
            <a:off x="576941" y="240768"/>
            <a:ext cx="10392931" cy="4246563"/>
            <a:chOff x="137913" y="2590799"/>
            <a:chExt cx="9340806" cy="4245982"/>
          </a:xfrm>
        </p:grpSpPr>
        <p:pic>
          <p:nvPicPr>
            <p:cNvPr id="26629" name="Picture 2" descr="https://encrypted-tbn1.gstatic.com/images?q=tbn:ANd9GcRlxd0hpSzVRbdhwoK9P7z8sjkjYXe9r4Yv42p8ia2esWwkD3BEJA">
              <a:extLst>
                <a:ext uri="{FF2B5EF4-FFF2-40B4-BE49-F238E27FC236}">
                  <a16:creationId xmlns:a16="http://schemas.microsoft.com/office/drawing/2014/main" id="{D4036DE1-8762-4B8A-9AE6-14351B5026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7913" y="2590799"/>
              <a:ext cx="4724400" cy="42459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630" name="Picture 4" descr="https://encrypted-tbn2.gstatic.com/images?q=tbn:ANd9GcS2G5lGvdVRxgjFSl3NUpFl0IKehZhP0NCCnc0spWCOn30coMr-">
              <a:extLst>
                <a:ext uri="{FF2B5EF4-FFF2-40B4-BE49-F238E27FC236}">
                  <a16:creationId xmlns:a16="http://schemas.microsoft.com/office/drawing/2014/main" id="{6EBBF94D-4E8A-4AB1-9B21-882A106EBF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98252" y="2590799"/>
              <a:ext cx="4380467" cy="42459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>
            <a:extLst>
              <a:ext uri="{FF2B5EF4-FFF2-40B4-BE49-F238E27FC236}">
                <a16:creationId xmlns:a16="http://schemas.microsoft.com/office/drawing/2014/main" id="{99001585-DEB6-46D7-BF66-F0AD3CF43A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41412" y="16933"/>
            <a:ext cx="8534400" cy="1507067"/>
          </a:xfrm>
        </p:spPr>
        <p:txBody>
          <a:bodyPr/>
          <a:lstStyle/>
          <a:p>
            <a:r>
              <a:rPr lang="en-US" altLang="en-US" dirty="0"/>
              <a:t>Positioning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B2612-BF9E-4345-B802-7641E8F83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24000"/>
            <a:ext cx="8993188" cy="4191000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US" sz="2400" dirty="0">
                <a:solidFill>
                  <a:schemeClr val="tx1"/>
                </a:solidFill>
              </a:rPr>
              <a:t>Is the act of designing a company’s offering and image to occupy a distinctive place </a:t>
            </a:r>
            <a:r>
              <a:rPr lang="en-US" sz="2400" u="sng" dirty="0">
                <a:solidFill>
                  <a:schemeClr val="tx1"/>
                </a:solidFill>
              </a:rPr>
              <a:t>in the minds of the target market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</a:p>
          <a:p>
            <a:pPr>
              <a:defRPr/>
            </a:pPr>
            <a:endParaRPr lang="en-US" sz="2400" dirty="0">
              <a:solidFill>
                <a:schemeClr val="tx1"/>
              </a:solidFill>
            </a:endParaRPr>
          </a:p>
          <a:p>
            <a:pPr>
              <a:defRPr/>
            </a:pPr>
            <a:r>
              <a:rPr lang="en-US" sz="2400" dirty="0">
                <a:solidFill>
                  <a:schemeClr val="tx1"/>
                </a:solidFill>
              </a:rPr>
              <a:t>A good brand positioning helps guide marketing strategy by clarifying the brand’s essence.</a:t>
            </a:r>
          </a:p>
          <a:p>
            <a:pPr>
              <a:defRPr/>
            </a:pPr>
            <a:endParaRPr lang="en-US" sz="2400" dirty="0">
              <a:solidFill>
                <a:schemeClr val="tx1"/>
              </a:solidFill>
            </a:endParaRPr>
          </a:p>
          <a:p>
            <a:pPr>
              <a:defRPr/>
            </a:pPr>
            <a:r>
              <a:rPr lang="en-US" sz="2400" dirty="0">
                <a:solidFill>
                  <a:schemeClr val="tx1"/>
                </a:solidFill>
              </a:rPr>
              <a:t>Everyone in the organization should understand the brand positioning and use it as context for marketing decisions.</a:t>
            </a:r>
          </a:p>
        </p:txBody>
      </p:sp>
      <p:sp>
        <p:nvSpPr>
          <p:cNvPr id="27652" name="Slide Number Placeholder 3">
            <a:extLst>
              <a:ext uri="{FF2B5EF4-FFF2-40B4-BE49-F238E27FC236}">
                <a16:creationId xmlns:a16="http://schemas.microsoft.com/office/drawing/2014/main" id="{16E16397-ABFA-4679-A6F1-5CD0416FA5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9A566385-17E0-4793-AE42-CD12D093E614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000">
              <a:solidFill>
                <a:srgbClr val="000066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>
            <a:extLst>
              <a:ext uri="{FF2B5EF4-FFF2-40B4-BE49-F238E27FC236}">
                <a16:creationId xmlns:a16="http://schemas.microsoft.com/office/drawing/2014/main" id="{B27F78D7-EEB8-4666-B7F7-B40148EE1C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16869" y="152400"/>
            <a:ext cx="9144000" cy="1143000"/>
          </a:xfrm>
        </p:spPr>
        <p:txBody>
          <a:bodyPr/>
          <a:lstStyle/>
          <a:p>
            <a:r>
              <a:rPr lang="en-US" altLang="en-US" dirty="0"/>
              <a:t>Positioning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74155-64A4-40FD-9FA2-919253622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869" y="1502228"/>
            <a:ext cx="9776960" cy="3615267"/>
          </a:xfrm>
        </p:spPr>
        <p:txBody>
          <a:bodyPr>
            <a:normAutofit fontScale="92500"/>
          </a:bodyPr>
          <a:lstStyle/>
          <a:p>
            <a:pPr algn="just">
              <a:defRPr/>
            </a:pPr>
            <a:r>
              <a:rPr lang="en-US" sz="2800" dirty="0">
                <a:solidFill>
                  <a:schemeClr val="tx1"/>
                </a:solidFill>
              </a:rPr>
              <a:t>A brief description of a product or service and target market, and </a:t>
            </a:r>
          </a:p>
          <a:p>
            <a:pPr algn="just">
              <a:defRPr/>
            </a:pPr>
            <a:r>
              <a:rPr lang="en-US" sz="2800" dirty="0">
                <a:solidFill>
                  <a:schemeClr val="tx1"/>
                </a:solidFill>
              </a:rPr>
              <a:t>How the product or service fills a particular need of the target market. </a:t>
            </a:r>
          </a:p>
          <a:p>
            <a:pPr algn="just">
              <a:defRPr/>
            </a:pPr>
            <a:endParaRPr lang="en-US" sz="2800" dirty="0">
              <a:solidFill>
                <a:schemeClr val="tx1"/>
              </a:solidFill>
            </a:endParaRPr>
          </a:p>
          <a:p>
            <a:pPr algn="just">
              <a:defRPr/>
            </a:pPr>
            <a:r>
              <a:rPr lang="en-US" sz="2800" dirty="0">
                <a:solidFill>
                  <a:schemeClr val="tx1"/>
                </a:solidFill>
              </a:rPr>
              <a:t>It's meant to be used as an </a:t>
            </a:r>
            <a:r>
              <a:rPr lang="en-US" sz="2800" u="sng" dirty="0">
                <a:solidFill>
                  <a:schemeClr val="tx1"/>
                </a:solidFill>
              </a:rPr>
              <a:t>internal tool</a:t>
            </a:r>
            <a:r>
              <a:rPr lang="en-US" sz="2800" dirty="0">
                <a:solidFill>
                  <a:schemeClr val="tx1"/>
                </a:solidFill>
              </a:rPr>
              <a:t> to align marketing efforts with the brand and value proposition.</a:t>
            </a:r>
          </a:p>
        </p:txBody>
      </p:sp>
      <p:sp>
        <p:nvSpPr>
          <p:cNvPr id="35844" name="Slide Number Placeholder 3">
            <a:extLst>
              <a:ext uri="{FF2B5EF4-FFF2-40B4-BE49-F238E27FC236}">
                <a16:creationId xmlns:a16="http://schemas.microsoft.com/office/drawing/2014/main" id="{8782C421-CC87-4FD5-A513-9E2A929E2E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2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83B99781-9982-4227-9EB7-C4290F93631B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000">
              <a:solidFill>
                <a:srgbClr val="000066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>
            <a:extLst>
              <a:ext uri="{FF2B5EF4-FFF2-40B4-BE49-F238E27FC236}">
                <a16:creationId xmlns:a16="http://schemas.microsoft.com/office/drawing/2014/main" id="{7B2B7B6E-BE80-4D2C-8916-FAB1081E8F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36867" name="Content Placeholder 4">
            <a:extLst>
              <a:ext uri="{FF2B5EF4-FFF2-40B4-BE49-F238E27FC236}">
                <a16:creationId xmlns:a16="http://schemas.microsoft.com/office/drawing/2014/main" id="{9C5ED25C-9820-4A60-9583-0EF7FD5FC00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54200" y="0"/>
            <a:ext cx="8483600" cy="5646738"/>
          </a:xfrm>
        </p:spPr>
      </p:pic>
      <p:sp>
        <p:nvSpPr>
          <p:cNvPr id="36868" name="Slide Number Placeholder 3">
            <a:extLst>
              <a:ext uri="{FF2B5EF4-FFF2-40B4-BE49-F238E27FC236}">
                <a16:creationId xmlns:a16="http://schemas.microsoft.com/office/drawing/2014/main" id="{FEF6874A-A203-4F07-A8AB-6A126CCB9E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00FF"/>
              </a:buClr>
              <a:buSzPct val="75000"/>
              <a:buFont typeface="Wingdings" panose="05000000000000000000" pitchFamily="2" charset="2"/>
              <a:buBlip>
                <a:blip r:embed="rId3"/>
              </a:buBlip>
              <a:defRPr sz="4000" b="1">
                <a:solidFill>
                  <a:srgbClr val="000099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66"/>
              </a:buClr>
              <a:buFont typeface="Wingdings" panose="05000000000000000000" pitchFamily="2" charset="2"/>
              <a:buChar char="§"/>
              <a:defRPr sz="3600" b="1">
                <a:solidFill>
                  <a:srgbClr val="0000CC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v"/>
              <a:defRPr sz="3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3200" b="1">
                <a:solidFill>
                  <a:srgbClr val="000099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75000"/>
              <a:buFont typeface="Wingdings" panose="05000000000000000000" pitchFamily="2" charset="2"/>
              <a:buChar char="Ø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b="0">
                <a:solidFill>
                  <a:schemeClr val="bg1"/>
                </a:solidFill>
              </a:rPr>
              <a:t> </a:t>
            </a:r>
            <a:r>
              <a:rPr lang="en-US" altLang="en-US" sz="1000">
                <a:solidFill>
                  <a:srgbClr val="000066"/>
                </a:solidFill>
              </a:rPr>
              <a:t>8- </a:t>
            </a:r>
            <a:fld id="{16358BFE-69F2-41B0-B283-72686341113C}" type="slidenum">
              <a:rPr lang="en-US" altLang="en-US" sz="1000">
                <a:solidFill>
                  <a:srgbClr val="000066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000">
              <a:solidFill>
                <a:srgbClr val="000066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6C2E5B29-2C8C-44A6-8201-B331BBEB0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47" y="152400"/>
            <a:ext cx="8153400" cy="990600"/>
          </a:xfrm>
        </p:spPr>
        <p:txBody>
          <a:bodyPr/>
          <a:lstStyle/>
          <a:p>
            <a:r>
              <a:rPr lang="en-US" altLang="en-US" dirty="0"/>
              <a:t>What is a ‘BRAND’?</a:t>
            </a:r>
          </a:p>
        </p:txBody>
      </p:sp>
      <p:sp>
        <p:nvSpPr>
          <p:cNvPr id="14339" name="Content Placeholder 2">
            <a:extLst>
              <a:ext uri="{FF2B5EF4-FFF2-40B4-BE49-F238E27FC236}">
                <a16:creationId xmlns:a16="http://schemas.microsoft.com/office/drawing/2014/main" id="{BD9E50E3-BCAF-45F3-A696-DCA83869788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63147" y="1143000"/>
            <a:ext cx="9619796" cy="3614057"/>
          </a:xfrm>
        </p:spPr>
        <p:txBody>
          <a:bodyPr>
            <a:normAutofit/>
          </a:bodyPr>
          <a:lstStyle/>
          <a:p>
            <a:pPr marL="609600" indent="-609600">
              <a:buNone/>
            </a:pPr>
            <a:r>
              <a:rPr lang="en-US" altLang="en-US" sz="3200" b="1" dirty="0">
                <a:solidFill>
                  <a:schemeClr val="tx1"/>
                </a:solidFill>
                <a:latin typeface="Garamond" panose="02020404030301010803" pitchFamily="18" charset="0"/>
              </a:rPr>
              <a:t>	</a:t>
            </a:r>
            <a:r>
              <a:rPr lang="en-US" altLang="en-US" sz="2400" dirty="0">
                <a:solidFill>
                  <a:schemeClr val="tx1"/>
                </a:solidFill>
              </a:rPr>
              <a:t> </a:t>
            </a:r>
            <a:r>
              <a:rPr lang="en-US" altLang="en-US" sz="2800" b="1" dirty="0">
                <a:solidFill>
                  <a:schemeClr val="tx1"/>
                </a:solidFill>
                <a:latin typeface="Garamond" panose="02020404030301010803" pitchFamily="18" charset="0"/>
              </a:rPr>
              <a:t>Brand was a name, term, sign, symbol or design that,</a:t>
            </a:r>
          </a:p>
          <a:p>
            <a:pPr marL="1390650" lvl="2" indent="-533400"/>
            <a:r>
              <a:rPr lang="en-US" altLang="en-US" sz="2800" b="1" dirty="0">
                <a:solidFill>
                  <a:schemeClr val="tx1"/>
                </a:solidFill>
                <a:latin typeface="Garamond" panose="02020404030301010803" pitchFamily="18" charset="0"/>
              </a:rPr>
              <a:t>Identified &amp;</a:t>
            </a:r>
          </a:p>
          <a:p>
            <a:pPr marL="1390650" lvl="2" indent="-533400"/>
            <a:r>
              <a:rPr lang="en-US" altLang="en-US" sz="2800" b="1" dirty="0">
                <a:solidFill>
                  <a:schemeClr val="tx1"/>
                </a:solidFill>
                <a:latin typeface="Garamond" panose="02020404030301010803" pitchFamily="18" charset="0"/>
              </a:rPr>
              <a:t>Differentiated</a:t>
            </a:r>
          </a:p>
          <a:p>
            <a:pPr marL="1009650" lvl="1" indent="-609600">
              <a:buNone/>
            </a:pPr>
            <a:r>
              <a:rPr lang="en-US" altLang="en-US" sz="2800" b="1" dirty="0">
                <a:solidFill>
                  <a:schemeClr val="tx1"/>
                </a:solidFill>
                <a:latin typeface="Garamond" panose="02020404030301010803" pitchFamily="18" charset="0"/>
              </a:rPr>
              <a:t>    the products of one seller from those of another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2A1DE1-9248-4A44-8176-6AA558626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0000"/>
              </a:lnSpc>
            </a:pPr>
            <a:r>
              <a:rPr lang="en-US" altLang="en-US" sz="1200">
                <a:solidFill>
                  <a:srgbClr val="FFFFFF"/>
                </a:solidFill>
              </a:rPr>
              <a:t>2 | </a:t>
            </a:r>
            <a:fld id="{B4EEC77F-8E4A-487D-9BB0-B901161EC222}" type="slidenum">
              <a:rPr lang="en-US" altLang="en-US" sz="1200">
                <a:solidFill>
                  <a:srgbClr val="FFFFFF"/>
                </a:solidFill>
              </a:rPr>
              <a:pPr eaLnBrk="1" hangingPunct="1">
                <a:lnSpc>
                  <a:spcPct val="80000"/>
                </a:lnSpc>
              </a:pPr>
              <a:t>29</a:t>
            </a:fld>
            <a:endParaRPr lang="en-US" altLang="en-US"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338908" y="415653"/>
            <a:ext cx="9576617" cy="73164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dirty="0"/>
              <a:t>The marketing process</a:t>
            </a:r>
          </a:p>
        </p:txBody>
      </p:sp>
      <p:sp>
        <p:nvSpPr>
          <p:cNvPr id="2" name="Rectangular Callout 1"/>
          <p:cNvSpPr/>
          <p:nvPr/>
        </p:nvSpPr>
        <p:spPr>
          <a:xfrm>
            <a:off x="27361" y="2266950"/>
            <a:ext cx="1902223" cy="2000250"/>
          </a:xfrm>
          <a:prstGeom prst="wedgeRectCallou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Understand the marketplace &amp; customer needs &amp; want</a:t>
            </a:r>
          </a:p>
        </p:txBody>
      </p:sp>
      <p:sp>
        <p:nvSpPr>
          <p:cNvPr id="4" name="Rectangular Callout 3"/>
          <p:cNvSpPr/>
          <p:nvPr/>
        </p:nvSpPr>
        <p:spPr>
          <a:xfrm>
            <a:off x="2580061" y="2266950"/>
            <a:ext cx="1902223" cy="2000250"/>
          </a:xfrm>
          <a:prstGeom prst="wedgeRectCallou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Design a customer value driven marketing strategy</a:t>
            </a:r>
          </a:p>
        </p:txBody>
      </p:sp>
      <p:sp>
        <p:nvSpPr>
          <p:cNvPr id="3" name="Right Arrow 2"/>
          <p:cNvSpPr/>
          <p:nvPr/>
        </p:nvSpPr>
        <p:spPr>
          <a:xfrm>
            <a:off x="1926220" y="2931667"/>
            <a:ext cx="650761" cy="670816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ular Callout 5"/>
          <p:cNvSpPr/>
          <p:nvPr/>
        </p:nvSpPr>
        <p:spPr>
          <a:xfrm>
            <a:off x="5126620" y="2266950"/>
            <a:ext cx="1902223" cy="2000250"/>
          </a:xfrm>
          <a:prstGeom prst="wedgeRectCallou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Construct an integrated marketing program that delivers superior value</a:t>
            </a:r>
          </a:p>
        </p:txBody>
      </p:sp>
      <p:sp>
        <p:nvSpPr>
          <p:cNvPr id="8" name="Right Arrow 7"/>
          <p:cNvSpPr/>
          <p:nvPr/>
        </p:nvSpPr>
        <p:spPr>
          <a:xfrm>
            <a:off x="4478920" y="2931667"/>
            <a:ext cx="650761" cy="670816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ular Callout 8"/>
          <p:cNvSpPr/>
          <p:nvPr/>
        </p:nvSpPr>
        <p:spPr>
          <a:xfrm>
            <a:off x="7692229" y="2266950"/>
            <a:ext cx="1902223" cy="2000250"/>
          </a:xfrm>
          <a:prstGeom prst="wedgeRectCallou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Engage customers, build profitable relationships, &amp; create customer delight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7035004" y="2931667"/>
            <a:ext cx="650761" cy="670816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ular Callout 10"/>
          <p:cNvSpPr/>
          <p:nvPr/>
        </p:nvSpPr>
        <p:spPr>
          <a:xfrm>
            <a:off x="10251677" y="2266950"/>
            <a:ext cx="1902223" cy="2000250"/>
          </a:xfrm>
          <a:prstGeom prst="wedgeRectCallou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Capture value from customers to create profits &amp; customer equity</a:t>
            </a:r>
          </a:p>
        </p:txBody>
      </p:sp>
      <p:sp>
        <p:nvSpPr>
          <p:cNvPr id="12" name="Right Arrow 11"/>
          <p:cNvSpPr/>
          <p:nvPr/>
        </p:nvSpPr>
        <p:spPr>
          <a:xfrm>
            <a:off x="9594452" y="2931667"/>
            <a:ext cx="650761" cy="670816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9915525" y="1228725"/>
            <a:ext cx="0" cy="4486275"/>
          </a:xfrm>
          <a:prstGeom prst="line">
            <a:avLst/>
          </a:prstGeom>
          <a:ln w="3810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180162" y="1251287"/>
            <a:ext cx="5248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rgbClr val="002060"/>
                </a:solidFill>
              </a:rPr>
              <a:t>Create value </a:t>
            </a:r>
            <a:r>
              <a:rPr lang="en-US" sz="2000" i="1" dirty="0"/>
              <a:t>for customers and build customer </a:t>
            </a:r>
            <a:r>
              <a:rPr lang="en-US" sz="2000" i="1" dirty="0">
                <a:solidFill>
                  <a:srgbClr val="002060"/>
                </a:solidFill>
              </a:rPr>
              <a:t>relationships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915525" y="1251287"/>
            <a:ext cx="23823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Capture value </a:t>
            </a:r>
            <a:r>
              <a:rPr lang="en-US" sz="2000" i="1" dirty="0">
                <a:solidFill>
                  <a:srgbClr val="002060"/>
                </a:solidFill>
              </a:rPr>
              <a:t>from customers</a:t>
            </a:r>
            <a:r>
              <a:rPr lang="en-US" sz="2000" i="1" dirty="0"/>
              <a:t> in return</a:t>
            </a:r>
          </a:p>
        </p:txBody>
      </p:sp>
    </p:spTree>
    <p:extLst>
      <p:ext uri="{BB962C8B-B14F-4D97-AF65-F5344CB8AC3E}">
        <p14:creationId xmlns:p14="http://schemas.microsoft.com/office/powerpoint/2010/main" val="341693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FA92612E-3942-4707-9935-757037FA9F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36775" y="228600"/>
            <a:ext cx="8153400" cy="990600"/>
          </a:xfrm>
        </p:spPr>
        <p:txBody>
          <a:bodyPr/>
          <a:lstStyle/>
          <a:p>
            <a:pPr eaLnBrk="1" hangingPunct="1"/>
            <a:r>
              <a:rPr lang="en-US" altLang="en-US"/>
              <a:t>What is a ‘BRAND’?</a:t>
            </a:r>
            <a:endParaRPr lang="en-US" altLang="en-US" b="1">
              <a:solidFill>
                <a:srgbClr val="27B7FF"/>
              </a:solidFill>
            </a:endParaRP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C2FBBA12-5C31-47EA-98EC-F6FCB1DB8B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0629" y="947058"/>
            <a:ext cx="10711542" cy="4525963"/>
          </a:xfrm>
        </p:spPr>
        <p:txBody>
          <a:bodyPr/>
          <a:lstStyle/>
          <a:p>
            <a:pPr marL="609600" indent="-609600" algn="ctr">
              <a:buNone/>
            </a:pPr>
            <a:endParaRPr lang="en-US" altLang="en-US" sz="2800" dirty="0">
              <a:solidFill>
                <a:schemeClr val="tx1"/>
              </a:solidFill>
            </a:endParaRPr>
          </a:p>
          <a:p>
            <a:pPr marL="609600" indent="-609600" algn="ctr">
              <a:buNone/>
            </a:pPr>
            <a:r>
              <a:rPr lang="en-US" altLang="en-US" sz="2800" dirty="0">
                <a:solidFill>
                  <a:schemeClr val="tx1"/>
                </a:solidFill>
                <a:latin typeface="Garamond" panose="02020404030301010803" pitchFamily="18" charset="0"/>
              </a:rPr>
              <a:t>A BRAND IS MORE THAN A PRODUCT.</a:t>
            </a:r>
          </a:p>
          <a:p>
            <a:pPr marL="609600" indent="-609600" algn="ctr">
              <a:buNone/>
            </a:pPr>
            <a:r>
              <a:rPr lang="en-US" altLang="en-US" sz="2800" dirty="0">
                <a:solidFill>
                  <a:schemeClr val="tx1"/>
                </a:solidFill>
                <a:latin typeface="Garamond" panose="02020404030301010803" pitchFamily="18" charset="0"/>
              </a:rPr>
              <a:t>COMPANIES </a:t>
            </a:r>
            <a:r>
              <a:rPr lang="en-US" altLang="en-US" sz="2800" b="1" dirty="0">
                <a:solidFill>
                  <a:schemeClr val="tx1"/>
                </a:solidFill>
                <a:latin typeface="Garamond" panose="02020404030301010803" pitchFamily="18" charset="0"/>
              </a:rPr>
              <a:t>MAKE PRODUCTS</a:t>
            </a:r>
            <a:r>
              <a:rPr lang="en-US" altLang="en-US" sz="2800" dirty="0">
                <a:solidFill>
                  <a:schemeClr val="tx1"/>
                </a:solidFill>
                <a:latin typeface="Garamond" panose="02020404030301010803" pitchFamily="18" charset="0"/>
              </a:rPr>
              <a:t> BUT </a:t>
            </a:r>
            <a:r>
              <a:rPr lang="en-US" altLang="en-US" sz="2800" b="1" dirty="0">
                <a:solidFill>
                  <a:schemeClr val="tx1"/>
                </a:solidFill>
                <a:latin typeface="Garamond" panose="02020404030301010803" pitchFamily="18" charset="0"/>
              </a:rPr>
              <a:t>SELL BRANDS</a:t>
            </a:r>
            <a:r>
              <a:rPr lang="en-US" altLang="en-US" sz="2800" dirty="0">
                <a:solidFill>
                  <a:schemeClr val="tx1"/>
                </a:solidFill>
                <a:latin typeface="Garamond" panose="02020404030301010803" pitchFamily="18" charset="0"/>
              </a:rPr>
              <a:t>.</a:t>
            </a:r>
          </a:p>
          <a:p>
            <a:pPr marL="609600" indent="-609600" algn="ctr">
              <a:buNone/>
            </a:pPr>
            <a:endParaRPr lang="en-US" altLang="en-US" sz="2800" dirty="0">
              <a:solidFill>
                <a:schemeClr val="tx1"/>
              </a:solidFill>
              <a:latin typeface="Garamond" panose="02020404030301010803" pitchFamily="18" charset="0"/>
            </a:endParaRPr>
          </a:p>
          <a:p>
            <a:pPr marL="609600" indent="-609600" algn="ctr">
              <a:buNone/>
            </a:pPr>
            <a:r>
              <a:rPr lang="en-US" altLang="en-US" sz="2800" dirty="0">
                <a:solidFill>
                  <a:schemeClr val="tx1"/>
                </a:solidFill>
                <a:latin typeface="Garamond" panose="02020404030301010803" pitchFamily="18" charset="0"/>
              </a:rPr>
              <a:t>The main purpose of branding is to get   </a:t>
            </a:r>
            <a:r>
              <a:rPr lang="en-US" altLang="en-US" sz="2800" b="1" dirty="0">
                <a:solidFill>
                  <a:schemeClr val="tx1"/>
                </a:solidFill>
                <a:latin typeface="Garamond" panose="02020404030301010803" pitchFamily="18" charset="0"/>
              </a:rPr>
              <a:t>more people</a:t>
            </a:r>
            <a:r>
              <a:rPr lang="en-US" altLang="en-US" sz="2800" dirty="0">
                <a:solidFill>
                  <a:schemeClr val="tx1"/>
                </a:solidFill>
                <a:latin typeface="Garamond" panose="02020404030301010803" pitchFamily="18" charset="0"/>
              </a:rPr>
              <a:t> to buy </a:t>
            </a:r>
            <a:r>
              <a:rPr lang="en-US" altLang="en-US" sz="2800" b="1" dirty="0">
                <a:solidFill>
                  <a:schemeClr val="tx1"/>
                </a:solidFill>
                <a:latin typeface="Garamond" panose="02020404030301010803" pitchFamily="18" charset="0"/>
              </a:rPr>
              <a:t>more stuff</a:t>
            </a:r>
          </a:p>
          <a:p>
            <a:pPr marL="609600" indent="-609600" algn="ctr">
              <a:buNone/>
            </a:pPr>
            <a:r>
              <a:rPr lang="en-US" altLang="en-US" sz="2800" dirty="0">
                <a:solidFill>
                  <a:schemeClr val="tx1"/>
                </a:solidFill>
                <a:latin typeface="Garamond" panose="02020404030301010803" pitchFamily="18" charset="0"/>
              </a:rPr>
              <a:t>for</a:t>
            </a:r>
            <a:r>
              <a:rPr lang="en-US" altLang="en-US" sz="2800" b="1" dirty="0">
                <a:solidFill>
                  <a:schemeClr val="tx1"/>
                </a:solidFill>
                <a:latin typeface="Garamond" panose="02020404030301010803" pitchFamily="18" charset="0"/>
              </a:rPr>
              <a:t> more years </a:t>
            </a:r>
            <a:r>
              <a:rPr lang="en-US" altLang="en-US" sz="2800" dirty="0">
                <a:solidFill>
                  <a:schemeClr val="tx1"/>
                </a:solidFill>
                <a:latin typeface="Garamond" panose="02020404030301010803" pitchFamily="18" charset="0"/>
              </a:rPr>
              <a:t>at a</a:t>
            </a:r>
            <a:r>
              <a:rPr lang="en-US" altLang="en-US" sz="2800" b="1" dirty="0">
                <a:solidFill>
                  <a:schemeClr val="tx1"/>
                </a:solidFill>
                <a:latin typeface="Garamond" panose="02020404030301010803" pitchFamily="18" charset="0"/>
              </a:rPr>
              <a:t> value price.</a:t>
            </a:r>
          </a:p>
          <a:p>
            <a:pPr marL="609600" indent="-609600" algn="ctr">
              <a:buNone/>
            </a:pPr>
            <a:endParaRPr lang="en-US" alt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740246" y="2619082"/>
            <a:ext cx="6841903" cy="731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800" b="1" cap="none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96658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-647888" y="377374"/>
            <a:ext cx="11129192" cy="731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400" cap="none" dirty="0">
                <a:solidFill>
                  <a:srgbClr val="002060"/>
                </a:solidFill>
              </a:rPr>
              <a:t>Step 1: Understand The Marketplace &amp; Customer Needs &amp; Want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6036" y="1930142"/>
            <a:ext cx="2371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/>
              <a:t>Wants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6036" y="2385542"/>
            <a:ext cx="2371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/>
              <a:t>Demands</a:t>
            </a:r>
            <a:endParaRPr lang="en-US" sz="2000" i="1" dirty="0">
              <a:solidFill>
                <a:srgbClr val="00B0F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06500" y="825759"/>
            <a:ext cx="5248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Customer Needs, Wants, and Demands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6037" y="1413816"/>
            <a:ext cx="2371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/>
              <a:t>Needs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6035" y="4397117"/>
            <a:ext cx="2800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/>
              <a:t>Services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6035" y="4852517"/>
            <a:ext cx="2800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/>
              <a:t>Experiences</a:t>
            </a:r>
            <a:endParaRPr lang="en-US" sz="2000" i="1" dirty="0">
              <a:solidFill>
                <a:srgbClr val="00B0F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6036" y="3880791"/>
            <a:ext cx="2800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/>
              <a:t>Products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06500" y="5307917"/>
            <a:ext cx="7323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Some sellers suffer from </a:t>
            </a:r>
            <a:r>
              <a:rPr lang="en-US" sz="2000" i="1" dirty="0">
                <a:solidFill>
                  <a:srgbClr val="00B0F0"/>
                </a:solidFill>
              </a:rPr>
              <a:t>Marketing Myopia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11250" y="3394936"/>
            <a:ext cx="6913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Market offerings- Products, Services, and Experiences</a:t>
            </a:r>
          </a:p>
        </p:txBody>
      </p:sp>
      <p:sp>
        <p:nvSpPr>
          <p:cNvPr id="15" name="Oval Callout 14"/>
          <p:cNvSpPr/>
          <p:nvPr/>
        </p:nvSpPr>
        <p:spPr>
          <a:xfrm>
            <a:off x="3990974" y="1281159"/>
            <a:ext cx="3228975" cy="1559783"/>
          </a:xfrm>
          <a:prstGeom prst="wedgeEllipseCallou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Discussion 1: </a:t>
            </a:r>
          </a:p>
          <a:p>
            <a:pPr algn="ctr"/>
            <a:r>
              <a:rPr lang="en-US" sz="2000" dirty="0"/>
              <a:t>Do marketers create needs?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1525" y="6017572"/>
            <a:ext cx="11553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rgbClr val="00B0F0"/>
                </a:solidFill>
              </a:rPr>
              <a:t>The one thing that every company should ask themselves is What business are we really in?</a:t>
            </a:r>
          </a:p>
        </p:txBody>
      </p:sp>
    </p:spTree>
    <p:extLst>
      <p:ext uri="{BB962C8B-B14F-4D97-AF65-F5344CB8AC3E}">
        <p14:creationId xmlns:p14="http://schemas.microsoft.com/office/powerpoint/2010/main" val="2401408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 animBg="1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-647888" y="377374"/>
            <a:ext cx="11129192" cy="731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400" cap="none" dirty="0">
                <a:solidFill>
                  <a:srgbClr val="002060"/>
                </a:solidFill>
              </a:rPr>
              <a:t>Step 1: Understand The Marketplace &amp; Customer Needs &amp; Want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6210" y="1971969"/>
            <a:ext cx="10040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Segmentation, Target markets, and Positioning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2252" y="2600714"/>
            <a:ext cx="111318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Markets: Set of all potential clients/customers/</a:t>
            </a:r>
            <a:r>
              <a:rPr lang="en-US" sz="2000"/>
              <a:t>consumers.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/>
              <a:t>Consumer</a:t>
            </a:r>
            <a:r>
              <a:rPr lang="en-US" sz="2000" dirty="0"/>
              <a:t>, Business, Global, Nonprofit and Government</a:t>
            </a:r>
            <a:endParaRPr lang="en-US" sz="2000" i="1" dirty="0">
              <a:solidFill>
                <a:srgbClr val="00B0F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6210" y="1150250"/>
            <a:ext cx="118857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Customer Value: a central marketing concept, primarily a combination of </a:t>
            </a:r>
            <a:r>
              <a:rPr lang="en-US" sz="2000" i="1" dirty="0">
                <a:solidFill>
                  <a:srgbClr val="FFC000"/>
                </a:solidFill>
              </a:rPr>
              <a:t>quality, service </a:t>
            </a:r>
            <a:r>
              <a:rPr lang="en-US" sz="2000" dirty="0"/>
              <a:t>and </a:t>
            </a:r>
            <a:r>
              <a:rPr lang="en-US" sz="2000" i="1" dirty="0">
                <a:solidFill>
                  <a:srgbClr val="FFC000"/>
                </a:solidFill>
              </a:rPr>
              <a:t>price</a:t>
            </a:r>
            <a:r>
              <a:rPr lang="en-US" sz="2000" dirty="0"/>
              <a:t> (</a:t>
            </a:r>
            <a:r>
              <a:rPr lang="en-US" sz="2000" dirty="0" err="1">
                <a:solidFill>
                  <a:srgbClr val="FFC000"/>
                </a:solidFill>
              </a:rPr>
              <a:t>qsp</a:t>
            </a:r>
            <a:r>
              <a:rPr lang="en-US" sz="2000" dirty="0"/>
              <a:t>), the </a:t>
            </a:r>
            <a:r>
              <a:rPr lang="en-US" sz="2000" i="1" dirty="0"/>
              <a:t>customer value triad</a:t>
            </a:r>
            <a:r>
              <a:rPr lang="en-US" sz="2000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6316" y="3167099"/>
            <a:ext cx="3999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Competition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8296" y="3704507"/>
            <a:ext cx="3999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Marketing environment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338" y="4201809"/>
            <a:ext cx="3999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Supply chain</a:t>
            </a:r>
          </a:p>
        </p:txBody>
      </p:sp>
    </p:spTree>
    <p:extLst>
      <p:ext uri="{BB962C8B-B14F-4D97-AF65-F5344CB8AC3E}">
        <p14:creationId xmlns:p14="http://schemas.microsoft.com/office/powerpoint/2010/main" val="1363636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-866963" y="418601"/>
            <a:ext cx="11129192" cy="731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400" cap="none" dirty="0">
                <a:solidFill>
                  <a:srgbClr val="002060"/>
                </a:solidFill>
              </a:rPr>
              <a:t>Step 2: Design a customer value driven marketing strategy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6210" y="1715297"/>
            <a:ext cx="451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How can we serve them best?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6210" y="1126387"/>
            <a:ext cx="46944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What customers will we serve?</a:t>
            </a:r>
          </a:p>
        </p:txBody>
      </p:sp>
    </p:spTree>
    <p:extLst>
      <p:ext uri="{BB962C8B-B14F-4D97-AF65-F5344CB8AC3E}">
        <p14:creationId xmlns:p14="http://schemas.microsoft.com/office/powerpoint/2010/main" val="1263536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own Arrow 4"/>
          <p:cNvSpPr/>
          <p:nvPr/>
        </p:nvSpPr>
        <p:spPr>
          <a:xfrm>
            <a:off x="2956065" y="1860341"/>
            <a:ext cx="609600" cy="376690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/>
          <p:cNvSpPr/>
          <p:nvPr/>
        </p:nvSpPr>
        <p:spPr>
          <a:xfrm>
            <a:off x="2956065" y="2890284"/>
            <a:ext cx="609600" cy="419865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 txBox="1">
            <a:spLocks/>
          </p:cNvSpPr>
          <p:nvPr/>
        </p:nvSpPr>
        <p:spPr>
          <a:xfrm>
            <a:off x="344310" y="335760"/>
            <a:ext cx="11129192" cy="731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cap="none" dirty="0">
                <a:solidFill>
                  <a:srgbClr val="002060"/>
                </a:solidFill>
              </a:rPr>
              <a:t>Marketing management orientations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49185" y="2168421"/>
            <a:ext cx="4023360" cy="731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The product concept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49185" y="3233950"/>
            <a:ext cx="4023360" cy="731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The selling concept</a:t>
            </a:r>
            <a:endParaRPr lang="en-US" sz="2000" i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49185" y="1127124"/>
            <a:ext cx="4023360" cy="731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The production concept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49185" y="4613304"/>
            <a:ext cx="4023360" cy="731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The Marketing concept</a:t>
            </a:r>
          </a:p>
        </p:txBody>
      </p:sp>
      <p:sp>
        <p:nvSpPr>
          <p:cNvPr id="11" name="Down Arrow 10"/>
          <p:cNvSpPr/>
          <p:nvPr/>
        </p:nvSpPr>
        <p:spPr>
          <a:xfrm>
            <a:off x="2956065" y="3995462"/>
            <a:ext cx="609600" cy="617842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5524499" y="2913910"/>
            <a:ext cx="6600825" cy="1371600"/>
          </a:xfrm>
          <a:prstGeom prst="rightArrow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5524499" y="4293264"/>
            <a:ext cx="6600825" cy="1371600"/>
          </a:xfrm>
          <a:prstGeom prst="rightArrow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419725" y="2472727"/>
            <a:ext cx="1381125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B0F0"/>
                </a:solidFill>
              </a:rPr>
              <a:t>Starting point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734175" y="2472727"/>
            <a:ext cx="1381125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92D050"/>
                </a:solidFill>
              </a:rPr>
              <a:t>Focus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215313" y="2472727"/>
            <a:ext cx="1381125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Means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828462" y="2472727"/>
            <a:ext cx="1381125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C000"/>
                </a:solidFill>
              </a:rPr>
              <a:t>Ends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19725" y="3321432"/>
            <a:ext cx="1381125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B0F0"/>
                </a:solidFill>
              </a:rPr>
              <a:t>Factory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734175" y="3321432"/>
            <a:ext cx="1381125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92D050"/>
                </a:solidFill>
              </a:rPr>
              <a:t>Existing Prod.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143875" y="3321432"/>
            <a:ext cx="1524000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Selling &amp; promotion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9707422" y="3321432"/>
            <a:ext cx="1623205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C000"/>
                </a:solidFill>
              </a:rPr>
              <a:t>Profits thru sales vol.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5419725" y="4664576"/>
            <a:ext cx="1381125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B0F0"/>
                </a:solidFill>
              </a:rPr>
              <a:t>Market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696075" y="4664576"/>
            <a:ext cx="1457325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92D050"/>
                </a:solidFill>
              </a:rPr>
              <a:t>Customer needs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086725" y="4664576"/>
            <a:ext cx="1638300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Integrated marketing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9707422" y="4664576"/>
            <a:ext cx="2094053" cy="5747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C000"/>
                </a:solidFill>
              </a:rPr>
              <a:t>Thru customer satisfaction</a:t>
            </a:r>
          </a:p>
        </p:txBody>
      </p:sp>
    </p:spTree>
    <p:extLst>
      <p:ext uri="{BB962C8B-B14F-4D97-AF65-F5344CB8AC3E}">
        <p14:creationId xmlns:p14="http://schemas.microsoft.com/office/powerpoint/2010/main" val="274903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3" grpId="0" animBg="1"/>
      <p:bldP spid="4" grpId="0" animBg="1"/>
      <p:bldP spid="7" grpId="0" animBg="1"/>
      <p:bldP spid="9" grpId="0" animBg="1"/>
      <p:bldP spid="11" grpId="0" animBg="1"/>
      <p:bldP spid="6" grpId="0" animBg="1"/>
      <p:bldP spid="12" grpId="0" animBg="1"/>
      <p:bldP spid="8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44310" y="335760"/>
            <a:ext cx="11129192" cy="731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cap="none" dirty="0">
                <a:solidFill>
                  <a:srgbClr val="002060"/>
                </a:solidFill>
              </a:rPr>
              <a:t>Marketing management orientations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06310" y="1255370"/>
            <a:ext cx="10187332" cy="31700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The </a:t>
            </a:r>
            <a:r>
              <a:rPr lang="en-US" sz="2000" dirty="0">
                <a:solidFill>
                  <a:srgbClr val="C00000"/>
                </a:solidFill>
              </a:rPr>
              <a:t>Holistic Marketing </a:t>
            </a:r>
            <a:r>
              <a:rPr lang="en-US" sz="2000" dirty="0">
                <a:solidFill>
                  <a:schemeClr val="bg1"/>
                </a:solidFill>
              </a:rPr>
              <a:t>concept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914400" indent="-449263">
              <a:buFont typeface="Arial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Relationship marketing</a:t>
            </a:r>
            <a:r>
              <a:rPr lang="en-US" sz="2000" dirty="0">
                <a:solidFill>
                  <a:schemeClr val="bg1"/>
                </a:solidFill>
              </a:rPr>
              <a:t>: customers, employees, partners, financial community</a:t>
            </a:r>
          </a:p>
          <a:p>
            <a:pPr marL="914400" indent="-449263">
              <a:buFont typeface="Arial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Integrated marketing</a:t>
            </a:r>
            <a:r>
              <a:rPr lang="en-US" sz="2000" dirty="0">
                <a:solidFill>
                  <a:schemeClr val="bg1"/>
                </a:solidFill>
              </a:rPr>
              <a:t>: communications, product &amp; services, channels, price</a:t>
            </a:r>
          </a:p>
          <a:p>
            <a:pPr marL="914400" indent="-449263">
              <a:buFont typeface="Arial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Internal marketing</a:t>
            </a:r>
            <a:r>
              <a:rPr lang="en-US" sz="2000" dirty="0">
                <a:solidFill>
                  <a:schemeClr val="bg1"/>
                </a:solidFill>
              </a:rPr>
              <a:t>: Marketing department, Senior Management, Other departments</a:t>
            </a:r>
          </a:p>
          <a:p>
            <a:pPr marL="914400" indent="-449263">
              <a:buFont typeface="Arial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Performance marketing</a:t>
            </a:r>
            <a:r>
              <a:rPr lang="en-US" sz="2000" dirty="0">
                <a:solidFill>
                  <a:schemeClr val="bg1"/>
                </a:solidFill>
              </a:rPr>
              <a:t>: revenue, brand &amp; customer equity, ethics, environment, social</a:t>
            </a:r>
          </a:p>
        </p:txBody>
      </p:sp>
    </p:spTree>
    <p:extLst>
      <p:ext uri="{BB962C8B-B14F-4D97-AF65-F5344CB8AC3E}">
        <p14:creationId xmlns:p14="http://schemas.microsoft.com/office/powerpoint/2010/main" val="486968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1732" y="394738"/>
            <a:ext cx="11129192" cy="731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cap="none" dirty="0">
                <a:solidFill>
                  <a:srgbClr val="002060"/>
                </a:solidFill>
              </a:rPr>
              <a:t>Step 3: Preparing an Integrated Marketing Plan &amp; Program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6209" y="1715297"/>
            <a:ext cx="109047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Blend each marketing mix tools </a:t>
            </a:r>
            <a:r>
              <a:rPr lang="en-US" sz="2000" i="1" dirty="0"/>
              <a:t>(4P’s) </a:t>
            </a:r>
            <a:r>
              <a:rPr lang="en-US" sz="2000" dirty="0"/>
              <a:t>into a integrated marketing program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6210" y="1126387"/>
            <a:ext cx="97331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Transforming the marketing strategy into action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88932" y="2576409"/>
            <a:ext cx="4699154" cy="3046988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/>
              <a:t>4Ps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Product</a:t>
            </a:r>
          </a:p>
          <a:p>
            <a:pPr algn="ctr"/>
            <a:r>
              <a:rPr lang="en-US" sz="2400" dirty="0"/>
              <a:t>Price</a:t>
            </a:r>
          </a:p>
          <a:p>
            <a:pPr algn="ctr"/>
            <a:r>
              <a:rPr lang="en-US" sz="2400" dirty="0"/>
              <a:t>Place</a:t>
            </a:r>
          </a:p>
          <a:p>
            <a:pPr algn="ctr"/>
            <a:r>
              <a:rPr lang="en-US" sz="2400" dirty="0"/>
              <a:t>Promotion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9429976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22789</TotalTime>
  <Words>939</Words>
  <Application>Microsoft Office PowerPoint</Application>
  <PresentationFormat>Widescreen</PresentationFormat>
  <Paragraphs>197</Paragraphs>
  <Slides>31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</vt:lpstr>
      <vt:lpstr>Calibri</vt:lpstr>
      <vt:lpstr>Century Gothic</vt:lpstr>
      <vt:lpstr>Garamond</vt:lpstr>
      <vt:lpstr>Tahoma</vt:lpstr>
      <vt:lpstr>Times New Roman</vt:lpstr>
      <vt:lpstr>Wingdings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Definition</vt:lpstr>
      <vt:lpstr>PowerPoint Presentation</vt:lpstr>
      <vt:lpstr>Market Segmentation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Target Marketing</vt:lpstr>
      <vt:lpstr>Target Marketing</vt:lpstr>
      <vt:lpstr>PowerPoint Presentation</vt:lpstr>
      <vt:lpstr>PowerPoint Presentation</vt:lpstr>
      <vt:lpstr>Beauty soap</vt:lpstr>
      <vt:lpstr>Positioning</vt:lpstr>
      <vt:lpstr>Positioning Statement</vt:lpstr>
      <vt:lpstr>PowerPoint Presentation</vt:lpstr>
      <vt:lpstr>What is a ‘BRAND’?</vt:lpstr>
      <vt:lpstr>What is a ‘BRAND’?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0NE: BRANDS &amp; BRAND MANAGEMENT</dc:title>
  <dc:creator>Administrator</dc:creator>
  <cp:lastModifiedBy>Md. Iftekharul Amin</cp:lastModifiedBy>
  <cp:revision>142</cp:revision>
  <dcterms:created xsi:type="dcterms:W3CDTF">2018-01-14T06:02:19Z</dcterms:created>
  <dcterms:modified xsi:type="dcterms:W3CDTF">2024-04-29T15:23:47Z</dcterms:modified>
</cp:coreProperties>
</file>